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3" r:id="rId1"/>
  </p:sldMasterIdLst>
  <p:notesMasterIdLst>
    <p:notesMasterId r:id="rId4"/>
  </p:notesMasterIdLst>
  <p:sldIdLst>
    <p:sldId id="835" r:id="rId2"/>
    <p:sldId id="837" r:id="rId3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裕樹 山本" initials="裕樹" lastIdx="3" clrIdx="0">
    <p:extLst>
      <p:ext uri="{19B8F6BF-5375-455C-9EA6-DF929625EA0E}">
        <p15:presenceInfo xmlns:p15="http://schemas.microsoft.com/office/powerpoint/2012/main" userId="S::yamamoto@advan-t.com::bea17999-c28e-4ff0-be79-15355a2d2a0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FDE"/>
    <a:srgbClr val="B1E6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4" autoAdjust="0"/>
    <p:restoredTop sz="94658"/>
  </p:normalViewPr>
  <p:slideViewPr>
    <p:cSldViewPr snapToGrid="0" snapToObjects="1" showGuides="1">
      <p:cViewPr varScale="1">
        <p:scale>
          <a:sx n="120" d="100"/>
          <a:sy n="120" d="100"/>
        </p:scale>
        <p:origin x="73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6" d="100"/>
          <a:sy n="96" d="100"/>
        </p:scale>
        <p:origin x="432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B7125-9780-DD43-85CC-24612889D2B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05711-3ABA-744B-8E43-C8A1C6C94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59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10363200" cy="9144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819400"/>
            <a:ext cx="8534400" cy="16764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pPr lv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13317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1" lang="ja-JP" altLang="en-US" sz="1800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04801" y="6477001"/>
            <a:ext cx="225636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altLang="ja-JP" sz="1400">
                <a:solidFill>
                  <a:schemeClr val="bg1"/>
                </a:solidFill>
                <a:latin typeface="Arial Italic" charset="0"/>
              </a:rPr>
              <a:t>Confidential</a:t>
            </a:r>
            <a:endParaRPr kumimoji="1" lang="en-US" altLang="ja-JP" sz="1800"/>
          </a:p>
          <a:p>
            <a:endParaRPr lang="ja-JP" altLang="en-US" sz="1800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7112000" y="6508750"/>
            <a:ext cx="4921251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altLang="ja-JP" sz="1000" dirty="0" err="1">
                <a:solidFill>
                  <a:schemeClr val="bg1"/>
                </a:solidFill>
              </a:rPr>
              <a:t>Advantec</a:t>
            </a:r>
            <a:r>
              <a:rPr lang="en-US" altLang="ja-JP" sz="1000" dirty="0">
                <a:solidFill>
                  <a:schemeClr val="bg1"/>
                </a:solidFill>
              </a:rPr>
              <a:t>  CO., LTD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E6D8BA76-ECEE-27C4-A695-557DA3B63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508" y="161937"/>
            <a:ext cx="4191000" cy="722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77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28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017000" y="0"/>
            <a:ext cx="2870200" cy="60960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06400" y="0"/>
            <a:ext cx="8407400" cy="60960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7565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239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59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6400" y="0"/>
            <a:ext cx="7640320" cy="762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06400" y="1066800"/>
            <a:ext cx="5638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48400" y="1066800"/>
            <a:ext cx="5638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976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57199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889657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1687239"/>
            <a:ext cx="5386917" cy="44389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889657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1687239"/>
            <a:ext cx="5389033" cy="44389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561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487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87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886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699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0"/>
            <a:ext cx="764032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1066800"/>
            <a:ext cx="114808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 dirty="0"/>
              <a:t> </a:t>
            </a:r>
            <a:r>
              <a:rPr lang="ja-JP" altLang="en-US"/>
              <a:t>テキストの書式設定</a:t>
            </a:r>
            <a:endParaRPr lang="en-US" altLang="ja-JP" dirty="0"/>
          </a:p>
          <a:p>
            <a:pPr lvl="1"/>
            <a:r>
              <a:rPr lang="ja-JP" altLang="en-US"/>
              <a:t>第</a:t>
            </a:r>
            <a:r>
              <a:rPr lang="en-US" altLang="ja-JP" dirty="0"/>
              <a:t> 2 </a:t>
            </a:r>
            <a:r>
              <a:rPr lang="ja-JP" altLang="en-US"/>
              <a:t>レベル</a:t>
            </a:r>
            <a:endParaRPr lang="en-US" altLang="ja-JP" dirty="0"/>
          </a:p>
          <a:p>
            <a:pPr lvl="2"/>
            <a:r>
              <a:rPr lang="ja-JP" altLang="en-US"/>
              <a:t>第</a:t>
            </a:r>
            <a:r>
              <a:rPr lang="en-US" altLang="ja-JP" dirty="0"/>
              <a:t> 3 </a:t>
            </a:r>
            <a:r>
              <a:rPr lang="ja-JP" altLang="en-US"/>
              <a:t>レベル</a:t>
            </a:r>
            <a:endParaRPr lang="en-US" altLang="ja-JP" dirty="0"/>
          </a:p>
          <a:p>
            <a:pPr lvl="3"/>
            <a:r>
              <a:rPr lang="ja-JP" altLang="en-US"/>
              <a:t>第</a:t>
            </a:r>
            <a:r>
              <a:rPr lang="en-US" altLang="ja-JP" dirty="0"/>
              <a:t> 4 </a:t>
            </a:r>
            <a:r>
              <a:rPr lang="ja-JP" altLang="en-US"/>
              <a:t>レベル</a:t>
            </a:r>
            <a:endParaRPr lang="en-US" altLang="ja-JP" dirty="0"/>
          </a:p>
          <a:p>
            <a:pPr lvl="4"/>
            <a:r>
              <a:rPr lang="ja-JP" altLang="en-US"/>
              <a:t>第</a:t>
            </a:r>
            <a:r>
              <a:rPr lang="en-US" altLang="ja-JP" dirty="0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13317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1" lang="ja-JP" altLang="en-US" sz="1800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406400" y="838200"/>
            <a:ext cx="11480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800"/>
          </a:p>
        </p:txBody>
      </p:sp>
      <p:sp>
        <p:nvSpPr>
          <p:cNvPr id="16401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84800" y="6399213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90000"/>
              </a:lnSpc>
              <a:defRPr sz="1200">
                <a:solidFill>
                  <a:schemeClr val="bg1"/>
                </a:solidFill>
                <a:ea typeface="Osaka" charset="0"/>
                <a:cs typeface="Osaka" charset="0"/>
              </a:defRPr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304801" y="6484938"/>
            <a:ext cx="2256367" cy="28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kumimoji="1" lang="en-US" altLang="ja-JP" sz="1400">
                <a:solidFill>
                  <a:schemeClr val="bg1"/>
                </a:solidFill>
                <a:latin typeface="Arial Italic" charset="0"/>
              </a:rPr>
              <a:t>Confidential</a:t>
            </a:r>
            <a:endParaRPr lang="en-US" altLang="ja-JP" sz="1800">
              <a:solidFill>
                <a:schemeClr val="bg1"/>
              </a:solidFill>
            </a:endParaRP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7067549" y="6554188"/>
            <a:ext cx="4921251" cy="28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n" altLang="ja-JP" sz="1400" b="0" i="0" u="none" strike="noStrike" kern="1200" dirty="0">
                <a:solidFill>
                  <a:schemeClr val="bg1"/>
                </a:solidFill>
                <a:effectLst/>
                <a:latin typeface="A-OTF Gothic MB101 Pro M" panose="020B0500000000000000" pitchFamily="34" charset="-128"/>
                <a:ea typeface="A-OTF Gothic MB101 Pro M" panose="020B0500000000000000" pitchFamily="34" charset="-128"/>
                <a:cs typeface="ＭＳ Ｐゴシック" charset="0"/>
              </a:rPr>
              <a:t>BREXA Advan Inc. </a:t>
            </a:r>
            <a:endParaRPr lang="en-US" altLang="ja-JP" sz="1400" dirty="0">
              <a:solidFill>
                <a:schemeClr val="bg1"/>
              </a:solidFill>
              <a:latin typeface="A-OTF Gothic MB101 Pro M" panose="020B0500000000000000" pitchFamily="34" charset="-128"/>
              <a:ea typeface="A-OTF Gothic MB101 Pro M" panose="020B0500000000000000" pitchFamily="34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615832C-84E5-1A01-5ED6-53CB929A5A0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351" y="230265"/>
            <a:ext cx="4191000" cy="722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69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9EDD0620-DA50-44D7-B3DF-4E7FAE9E3C5E}"/>
              </a:ext>
            </a:extLst>
          </p:cNvPr>
          <p:cNvSpPr/>
          <p:nvPr/>
        </p:nvSpPr>
        <p:spPr bwMode="auto">
          <a:xfrm>
            <a:off x="9002486" y="2935815"/>
            <a:ext cx="2971788" cy="2706963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" name="スライド番号プレースホルダー 1"/>
          <p:cNvSpPr>
            <a:spLocks noGrp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685817" indent="-263776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055103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477145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1899186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fld id="{8649CD7C-E2F4-4E06-B66E-26DEAA008316}" type="slidenum">
              <a:rPr lang="en-US" altLang="ja-JP" sz="1292">
                <a:solidFill>
                  <a:schemeClr val="bg1"/>
                </a:solidFill>
              </a:rPr>
              <a:pPr/>
              <a:t>1</a:t>
            </a:fld>
            <a:endParaRPr lang="en-US" altLang="ja-JP" sz="1292" dirty="0">
              <a:solidFill>
                <a:schemeClr val="bg1"/>
              </a:solidFill>
            </a:endParaRPr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B32C2B12-85FD-490E-8CD5-E350F0959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切り出し指示</a:t>
            </a:r>
            <a:r>
              <a:rPr lang="ja-JP" altLang="en-US" dirty="0">
                <a:solidFill>
                  <a:srgbClr val="FF0000"/>
                </a:solidFill>
              </a:rPr>
              <a:t>（例）</a:t>
            </a: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FAB50B42-5F4D-4601-8AC4-5049E58AF9B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71405" y="2766179"/>
            <a:ext cx="1589620" cy="2261229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CFC6DB9E-CB01-433E-BB82-43B3CF753D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90454" y="2755497"/>
            <a:ext cx="1435453" cy="2261229"/>
          </a:xfrm>
          <a:prstGeom prst="rect">
            <a:avLst/>
          </a:prstGeom>
        </p:spPr>
      </p:pic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7888C632-218B-44B2-83C3-AFBAFAA24DAD}"/>
              </a:ext>
            </a:extLst>
          </p:cNvPr>
          <p:cNvCxnSpPr/>
          <p:nvPr/>
        </p:nvCxnSpPr>
        <p:spPr bwMode="auto">
          <a:xfrm>
            <a:off x="3310272" y="3646284"/>
            <a:ext cx="140425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158F5F07-A395-44C9-A5B6-937A0CD99659}"/>
              </a:ext>
            </a:extLst>
          </p:cNvPr>
          <p:cNvCxnSpPr/>
          <p:nvPr/>
        </p:nvCxnSpPr>
        <p:spPr bwMode="auto">
          <a:xfrm>
            <a:off x="7437106" y="2760108"/>
            <a:ext cx="0" cy="225661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8C76AF8-89A7-4880-BF4B-AB97248B0D50}"/>
              </a:ext>
            </a:extLst>
          </p:cNvPr>
          <p:cNvSpPr txBox="1"/>
          <p:nvPr/>
        </p:nvSpPr>
        <p:spPr>
          <a:xfrm>
            <a:off x="811691" y="3391559"/>
            <a:ext cx="1864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切り出し部位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B17C641-5202-4C95-81F2-F3BEF6287FD7}"/>
              </a:ext>
            </a:extLst>
          </p:cNvPr>
          <p:cNvSpPr txBox="1"/>
          <p:nvPr/>
        </p:nvSpPr>
        <p:spPr>
          <a:xfrm>
            <a:off x="6375873" y="1853531"/>
            <a:ext cx="1864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切り出し部位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D38082CA-97DF-468F-B5AE-47346561D86C}"/>
              </a:ext>
            </a:extLst>
          </p:cNvPr>
          <p:cNvCxnSpPr>
            <a:cxnSpLocks/>
          </p:cNvCxnSpPr>
          <p:nvPr/>
        </p:nvCxnSpPr>
        <p:spPr bwMode="auto">
          <a:xfrm>
            <a:off x="2656114" y="3646284"/>
            <a:ext cx="562345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00921EE7-9AFA-462F-A14B-55796460241D}"/>
              </a:ext>
            </a:extLst>
          </p:cNvPr>
          <p:cNvCxnSpPr>
            <a:cxnSpLocks/>
          </p:cNvCxnSpPr>
          <p:nvPr/>
        </p:nvCxnSpPr>
        <p:spPr bwMode="auto">
          <a:xfrm>
            <a:off x="7444248" y="2294622"/>
            <a:ext cx="0" cy="46087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D7183234-523B-4CC2-AF26-42C4246197F4}"/>
              </a:ext>
            </a:extLst>
          </p:cNvPr>
          <p:cNvCxnSpPr>
            <a:cxnSpLocks/>
          </p:cNvCxnSpPr>
          <p:nvPr/>
        </p:nvCxnSpPr>
        <p:spPr bwMode="auto">
          <a:xfrm>
            <a:off x="4545797" y="3663177"/>
            <a:ext cx="0" cy="3843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8C58BB0-76A7-4460-9E5C-243F2D28CD90}"/>
              </a:ext>
            </a:extLst>
          </p:cNvPr>
          <p:cNvSpPr txBox="1"/>
          <p:nvPr/>
        </p:nvSpPr>
        <p:spPr>
          <a:xfrm>
            <a:off x="501867" y="1036813"/>
            <a:ext cx="10578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標本作製部位、方向性が分かるように写真や図などで指示をお願い致します。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5C0F8C2-6A67-4E6F-9851-7A2CDCEED3EF}"/>
              </a:ext>
            </a:extLst>
          </p:cNvPr>
          <p:cNvSpPr txBox="1"/>
          <p:nvPr/>
        </p:nvSpPr>
        <p:spPr>
          <a:xfrm>
            <a:off x="3482005" y="3727516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rgbClr val="FFFF00"/>
                </a:solidFill>
              </a:rPr>
              <a:t>薄切方向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EF979BC-F18B-48DB-962B-250640F906C2}"/>
              </a:ext>
            </a:extLst>
          </p:cNvPr>
          <p:cNvSpPr txBox="1"/>
          <p:nvPr/>
        </p:nvSpPr>
        <p:spPr>
          <a:xfrm>
            <a:off x="6631508" y="3139687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rgbClr val="FFFF00"/>
                </a:solidFill>
              </a:rPr>
              <a:t>薄切方向</a:t>
            </a: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C39AEDD6-7288-40AC-8B16-CA9908A9E61A}"/>
              </a:ext>
            </a:extLst>
          </p:cNvPr>
          <p:cNvCxnSpPr>
            <a:cxnSpLocks/>
          </p:cNvCxnSpPr>
          <p:nvPr/>
        </p:nvCxnSpPr>
        <p:spPr bwMode="auto">
          <a:xfrm flipH="1">
            <a:off x="7057134" y="3044672"/>
            <a:ext cx="37283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08F74D-0D27-4366-8488-2C90CE5F1387}"/>
              </a:ext>
            </a:extLst>
          </p:cNvPr>
          <p:cNvSpPr txBox="1"/>
          <p:nvPr/>
        </p:nvSpPr>
        <p:spPr>
          <a:xfrm>
            <a:off x="3043208" y="5105304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800" dirty="0"/>
              <a:t>短軸で切り出し</a:t>
            </a:r>
            <a:endParaRPr kumimoji="1" lang="en-US" altLang="ja-JP" sz="1800" dirty="0"/>
          </a:p>
          <a:p>
            <a:pPr algn="ctr"/>
            <a:r>
              <a:rPr kumimoji="1" lang="ja-JP" altLang="en-US" sz="1800" dirty="0"/>
              <a:t>（腎乳頭の最大面）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B9A11DB-1696-4E10-80E4-A9473ACDAC6A}"/>
              </a:ext>
            </a:extLst>
          </p:cNvPr>
          <p:cNvSpPr txBox="1"/>
          <p:nvPr/>
        </p:nvSpPr>
        <p:spPr>
          <a:xfrm>
            <a:off x="6262860" y="5105304"/>
            <a:ext cx="20906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800" dirty="0"/>
              <a:t>長軸で切り出し</a:t>
            </a:r>
            <a:endParaRPr kumimoji="1" lang="en-US" altLang="ja-JP" sz="1800" dirty="0"/>
          </a:p>
          <a:p>
            <a:pPr algn="ctr"/>
            <a:r>
              <a:rPr kumimoji="1" lang="ja-JP" altLang="en-US" sz="1800" dirty="0"/>
              <a:t>（腎乳頭の最大面）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2F31B6-35A1-45D8-8857-73DDB0A23538}"/>
              </a:ext>
            </a:extLst>
          </p:cNvPr>
          <p:cNvSpPr txBox="1"/>
          <p:nvPr/>
        </p:nvSpPr>
        <p:spPr>
          <a:xfrm>
            <a:off x="9078685" y="3233057"/>
            <a:ext cx="28955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コメント例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endParaRPr kumimoji="1" lang="en-US" altLang="ja-JP" dirty="0"/>
          </a:p>
          <a:p>
            <a:r>
              <a:rPr kumimoji="1" lang="ja-JP" altLang="en-US" dirty="0"/>
              <a:t>極力腎乳頭が最大化される面で標本作製してください。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975748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スライド番号プレースホルダー 1"/>
          <p:cNvSpPr>
            <a:spLocks noGrp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685817" indent="-263776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055103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477145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1899186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fld id="{8649CD7C-E2F4-4E06-B66E-26DEAA008316}" type="slidenum">
              <a:rPr lang="en-US" altLang="ja-JP" sz="1292">
                <a:solidFill>
                  <a:schemeClr val="bg1"/>
                </a:solidFill>
              </a:rPr>
              <a:pPr/>
              <a:t>2</a:t>
            </a:fld>
            <a:endParaRPr lang="en-US" altLang="ja-JP" sz="1292" dirty="0">
              <a:solidFill>
                <a:schemeClr val="bg1"/>
              </a:solidFill>
            </a:endParaRPr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B32C2B12-85FD-490E-8CD5-E350F0959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切り出し指示</a:t>
            </a:r>
          </a:p>
        </p:txBody>
      </p:sp>
    </p:spTree>
    <p:extLst>
      <p:ext uri="{BB962C8B-B14F-4D97-AF65-F5344CB8AC3E}">
        <p14:creationId xmlns:p14="http://schemas.microsoft.com/office/powerpoint/2010/main" val="3827912051"/>
      </p:ext>
    </p:extLst>
  </p:cSld>
  <p:clrMapOvr>
    <a:masterClrMapping/>
  </p:clrMapOvr>
</p:sld>
</file>

<file path=ppt/theme/theme1.xml><?xml version="1.0" encoding="utf-8"?>
<a:theme xmlns:a="http://schemas.openxmlformats.org/drawingml/2006/main" name="既定のテーマ">
  <a:themeElements>
    <a:clrScheme name="新しいプレゼ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新しいプレゼンテーション">
      <a:majorFont>
        <a:latin typeface="Arial"/>
        <a:ea typeface="ＭＳ Ｐゴシック"/>
        <a:cs typeface="ＭＳ Ｐゴシック"/>
      </a:majorFont>
      <a:minorFont>
        <a:latin typeface="ＭＳ Ｐゴシック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新しいプレゼ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DVANTEC.potx" id="{B953DA69-4A5C-344B-B4BB-B469084C8E44}" vid="{2BF9E793-90F1-6945-A7FB-D6FD600C425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68</Words>
  <Application>Microsoft Macintosh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A-OTF Gothic MB101 Pro M</vt:lpstr>
      <vt:lpstr>Arial Italic</vt:lpstr>
      <vt:lpstr>ＭＳ Ｐゴシック</vt:lpstr>
      <vt:lpstr>游ゴシック</vt:lpstr>
      <vt:lpstr>Arial</vt:lpstr>
      <vt:lpstr>既定のテーマ</vt:lpstr>
      <vt:lpstr>切り出し指示（例）</vt:lpstr>
      <vt:lpstr>切り出し指示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切り出し指示例</dc:title>
  <dc:creator>アドバンテック(株) 長岡 有紀</dc:creator>
  <cp:lastModifiedBy>BREXA Advan</cp:lastModifiedBy>
  <cp:revision>12</cp:revision>
  <dcterms:created xsi:type="dcterms:W3CDTF">2021-02-05T09:57:10Z</dcterms:created>
  <dcterms:modified xsi:type="dcterms:W3CDTF">2026-04-30T09:43:45Z</dcterms:modified>
</cp:coreProperties>
</file>